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74" r:id="rId4"/>
    <p:sldId id="258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7" r:id="rId22"/>
    <p:sldId id="276" r:id="rId23"/>
    <p:sldId id="275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658" autoAdjust="0"/>
  </p:normalViewPr>
  <p:slideViewPr>
    <p:cSldViewPr>
      <p:cViewPr varScale="1">
        <p:scale>
          <a:sx n="99" d="100"/>
          <a:sy n="99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A4E052-90E1-4DEA-9E06-4BB592D39FF8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75278D-1FF6-4BEA-8BFC-EEC99E08C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D75B62-B45E-4FA1-B196-95067A0450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108173-2251-43F0-86BB-753DB09823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F68E0-3733-44AC-BE28-50E61D0BFEBC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B118F4-51AE-4BCB-822C-BC0D22404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6C3F1-A519-4D99-B652-8AEAF250FDBD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EF92-6817-4F38-978A-4BF1AEBDB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4C84F-D401-42AE-AF36-2C08390350B1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2D58-6570-41CD-B992-1F5095D57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87A3-B4F0-42CE-9761-17B0A0EE6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F1A99-CBA3-49D0-92B0-FD0BA5B87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845EF-ABE9-4758-95F5-964A52682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B61D7-296B-4EA7-96DB-BF57CB06E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98839-3CE5-4296-B14F-436417DEA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EA68C-4330-4104-9F80-0A88166C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F7E6-0B1F-44F7-AA70-AF7A37DE9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EF3D5-F2FC-446C-ADFB-EA5C30D9F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2BDDD-278C-4200-BCBB-4972B730F9FB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EAAD7-FE5D-4A8B-BC51-37E10DBF5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8153-4E2F-4D12-B655-3CA93915D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D52ED-180D-43A0-B77A-D0EFC267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BE8EC-6C4F-4B8F-A09D-A110FF80A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0F929-A905-4040-AD94-2C7801552696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537B5-9CCB-451E-A1B3-D48A0A3CA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79C4-4F17-4646-A905-2AF9006462EF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29AA4-1330-4AD2-91E8-6A56578CE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FAAEE-41C4-43C3-9055-2CBFAF728D6D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E6343-7D14-421E-A79C-0CBDFA0D8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60EB-B7DF-447C-9098-77E4A30084AC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A2F64-A775-4086-A32E-FCB6D59E3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78C7-7366-418B-9A3E-A70CD7E8082C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C4E46-10A8-4773-B078-14219F70C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652C-7035-4C8F-AC47-332CE0079E3F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07DF-774B-4491-B655-BF68734E7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9B670-F057-4E2B-9725-9FBA5F4463A1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74D4F-C5EF-4469-9483-193CAB77C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5874923A-0317-4332-9F2B-8043C3E39E33}" type="datetimeFigureOut">
              <a:rPr lang="ru-RU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5549D697-C318-4393-9087-0D01DA9D9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97F1AAF-11B2-4902-A3DF-65D9F39E6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Boevoj_epizod_1828-1829.jp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//upload.wikimedia.org/wikipedia/commons/8/83/Lar9_philippo_001z.jp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ru.wikipedia.org/wiki/%D0%A4%D0%B0%D0%B9%D0%BB:Tsar_Nicholas_I_-3.jpg" TargetMode="Externa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8/83/Lar9_philippo_001z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b/b7/Maerz1848_berlin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6/6b/Map_Caucasus_War_(1809-1817)_by_Anosov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An_Early_Painting_of_Fath_Ali_Shah.jpg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hyperlink" Target="http://ru.wikipedia.org/wiki/%D0%A4%D0%B0%D0%B9%D0%BB:Alexei-jermolo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Ivan_Paskevich.jpg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ru.wikipedia.org/wiki/%D0%A4%D0%B0%D0%B9%D0%BB:AbbasMirza.gif" TargetMode="Externa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ru.wikipedia.org/wiki/%D0%A4%D0%B0%D0%B9%D0%BB:Griboyedov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.wikipedia.org/wiki/%D0%A4%D0%B0%D0%B9%D0%BB:Pjotr-christianowitsch-wittgenstei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ru.wikipedia.org/wiki/%D0%A4%D0%B0%D0%B9%D0%BB:Ivan_Dibich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//upload.wikimedia.org/wikipedia/ru/2/2e/Kars1828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Tsar_Nicholas_I_-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6/6a/Emperor_Nicholas_I_annouces_to_his_guard_outbreak_of_November_Uprising_in_Poland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9/9e/Emila_Plater_conducting_Polish_scythemen_in_1831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Ivan_Paskevich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6350" y="-6350"/>
            <a:ext cx="8229600" cy="1481138"/>
          </a:xfrm>
        </p:spPr>
      </p:pic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6000750"/>
            <a:ext cx="5715000" cy="638175"/>
          </a:xfrm>
        </p:spPr>
        <p:txBody>
          <a:bodyPr/>
          <a:lstStyle/>
          <a:p>
            <a:r>
              <a:rPr lang="ru-RU" b="1" dirty="0" smtClean="0"/>
              <a:t>Учитель истории</a:t>
            </a:r>
          </a:p>
          <a:p>
            <a:r>
              <a:rPr lang="ru-RU" b="1" dirty="0" err="1" smtClean="0"/>
              <a:t>Саввина</a:t>
            </a:r>
            <a:r>
              <a:rPr lang="ru-RU" b="1" dirty="0" smtClean="0"/>
              <a:t> И.В.</a:t>
            </a:r>
            <a:endParaRPr lang="ru-RU" b="1" dirty="0" smtClean="0"/>
          </a:p>
        </p:txBody>
      </p:sp>
      <p:pic>
        <p:nvPicPr>
          <p:cNvPr id="4" name="Picture 4" descr="Николай I">
            <a:hlinkClick r:id="rId4" tooltip="Николай I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836712"/>
            <a:ext cx="3968750" cy="4945062"/>
          </a:xfrm>
          <a:prstGeom prst="rect">
            <a:avLst/>
          </a:prstGeom>
          <a:noFill/>
        </p:spPr>
      </p:pic>
      <p:pic>
        <p:nvPicPr>
          <p:cNvPr id="5" name="Picture 2" descr="Файл:Lar9 philippo 001z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0213" y="1487488"/>
            <a:ext cx="3389312" cy="2382837"/>
          </a:xfrm>
          <a:prstGeom prst="rect">
            <a:avLst/>
          </a:prstGeom>
          <a:noFill/>
        </p:spPr>
      </p:pic>
      <p:pic>
        <p:nvPicPr>
          <p:cNvPr id="46082" name="Picture 2" descr="Boevoj epizod 1828-1829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140968"/>
            <a:ext cx="3614738" cy="30845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50" y="357188"/>
            <a:ext cx="8572500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Русская часть Польши лишена автономии «оккупирована так крепко, что не могла и шевельнуться». (Ф.Энгельс).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2286000"/>
            <a:ext cx="8572500" cy="164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Польское восстание спасло европейскую революцию от похода царизма против Франции и Бельгии.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4071938"/>
            <a:ext cx="8572500" cy="1785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1833 г – Николай </a:t>
            </a: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I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/>
              </a:rPr>
              <a:t> заключил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Берлине договор о взаимопомощи монархам Австрии  и Пруссии.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734425" cy="582612"/>
          </a:xfrm>
        </p:spPr>
        <p:txBody>
          <a:bodyPr/>
          <a:lstStyle/>
          <a:p>
            <a:r>
              <a:rPr lang="ru-RU" b="1" smtClean="0"/>
              <a:t>1848 г. – революция во Франции.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5500688"/>
            <a:ext cx="8591550" cy="119697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       </a:t>
            </a:r>
            <a:r>
              <a:rPr lang="ru-RU" b="1" smtClean="0"/>
              <a:t>Николай </a:t>
            </a:r>
            <a:r>
              <a:rPr lang="en-US" b="1" smtClean="0">
                <a:cs typeface="Arial" charset="0"/>
              </a:rPr>
              <a:t>I</a:t>
            </a:r>
            <a:r>
              <a:rPr lang="ru-RU" b="1" smtClean="0">
                <a:cs typeface="Arial" charset="0"/>
              </a:rPr>
              <a:t>:«Седлайте коней».</a:t>
            </a:r>
          </a:p>
          <a:p>
            <a:pPr>
              <a:buFontTx/>
              <a:buNone/>
            </a:pPr>
            <a:r>
              <a:rPr lang="ru-RU" b="1" smtClean="0">
                <a:cs typeface="Arial" charset="0"/>
              </a:rPr>
              <a:t>      24 февраля 1848 г.- мобилизация русской армии.</a:t>
            </a:r>
          </a:p>
          <a:p>
            <a:pPr>
              <a:buFontTx/>
              <a:buNone/>
            </a:pPr>
            <a:r>
              <a:rPr lang="ru-RU" b="1" smtClean="0">
                <a:cs typeface="Arial" charset="0"/>
              </a:rPr>
              <a:t>            </a:t>
            </a:r>
            <a:endParaRPr lang="ru-RU" b="1" smtClean="0"/>
          </a:p>
        </p:txBody>
      </p:sp>
      <p:pic>
        <p:nvPicPr>
          <p:cNvPr id="37891" name="Picture 2" descr="Файл:Lar9 philippo 001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857250"/>
            <a:ext cx="7143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805862" cy="1011237"/>
          </a:xfrm>
        </p:spPr>
        <p:txBody>
          <a:bodyPr/>
          <a:lstStyle/>
          <a:p>
            <a:r>
              <a:rPr lang="ru-RU" b="1" smtClean="0"/>
              <a:t>Март 1848  - лето 1849 – революция в Германии.</a:t>
            </a:r>
          </a:p>
        </p:txBody>
      </p:sp>
      <p:pic>
        <p:nvPicPr>
          <p:cNvPr id="38914" name="Picture 2" descr="Файл:Maerz1848 ber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72866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805862" cy="1428750"/>
          </a:xfrm>
        </p:spPr>
        <p:txBody>
          <a:bodyPr/>
          <a:lstStyle/>
          <a:p>
            <a:r>
              <a:rPr lang="ru-RU" b="1" smtClean="0"/>
              <a:t>3 марта 1848 — 5 сентября 1849 – революция в Венгрии.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9938" name="Picture 1" descr="C:\Documents and Settings\777\Мои документы\Мои рисунки\Hungary1848_18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214438"/>
            <a:ext cx="78581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142875" y="214313"/>
            <a:ext cx="4071938" cy="385762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Победа Венгерской революции, по мнению К.Маркса, могла привести к тому, что Австрия исчезла бы, а Россия отброшена к границам Азии.</a:t>
            </a: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4286250" y="0"/>
            <a:ext cx="4643438" cy="478631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Николай </a:t>
            </a:r>
            <a:r>
              <a:rPr lang="en-US" sz="2400" b="1" dirty="0">
                <a:cs typeface="Arial"/>
              </a:rPr>
              <a:t>I</a:t>
            </a:r>
            <a:r>
              <a:rPr lang="ru-RU" sz="2400" b="1" dirty="0">
                <a:cs typeface="Arial"/>
              </a:rPr>
              <a:t> рассчитывал не только разгромить революцию в Венгрии, но и связать Австрию чувством благодарности, вовлечь в фарватер российской политики.</a:t>
            </a:r>
            <a:endParaRPr lang="ru-RU" sz="2400" b="1" dirty="0"/>
          </a:p>
        </p:txBody>
      </p:sp>
      <p:pic>
        <p:nvPicPr>
          <p:cNvPr id="9217" name="Picture 1" descr="C:\Documents and Settings\777\Мои документы\Мои рисунки\150px-Paskewitsch-eriwans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3643313"/>
            <a:ext cx="2500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с одним вырезанным углом 10"/>
          <p:cNvSpPr/>
          <p:nvPr/>
        </p:nvSpPr>
        <p:spPr>
          <a:xfrm>
            <a:off x="5357813" y="4857750"/>
            <a:ext cx="3786187" cy="20002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Инструкция И.Паскевичу: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«Не щади </a:t>
            </a:r>
            <a:r>
              <a:rPr lang="ru-RU" sz="2400" b="1" dirty="0" err="1"/>
              <a:t>каналий</a:t>
            </a:r>
            <a:r>
              <a:rPr lang="ru-RU" sz="2400" b="1" dirty="0"/>
              <a:t>»!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Венгерская революция погибла.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8" y="142875"/>
            <a:ext cx="8805862" cy="642938"/>
          </a:xfrm>
        </p:spPr>
        <p:txBody>
          <a:bodyPr/>
          <a:lstStyle/>
          <a:p>
            <a:r>
              <a:rPr lang="ru-RU" b="1" smtClean="0"/>
              <a:t>Ближневосточное направление.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14313" y="1143000"/>
            <a:ext cx="8429625" cy="191452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16 июля 1826 — 10 февраля 1828 </a:t>
            </a:r>
            <a:r>
              <a:rPr lang="ru-RU" sz="2400" b="1" dirty="0" err="1"/>
              <a:t>русско</a:t>
            </a:r>
            <a:r>
              <a:rPr lang="ru-RU" sz="2400" b="1" dirty="0"/>
              <a:t> – иранская война.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3000375"/>
            <a:ext cx="8286750" cy="120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Намерение Ирана вернуть земли, утраченные по </a:t>
            </a:r>
            <a:r>
              <a:rPr lang="ru-RU" sz="2400" b="1" dirty="0" err="1"/>
              <a:t>Гюлистанскому</a:t>
            </a:r>
            <a:r>
              <a:rPr lang="ru-RU" sz="2400" b="1" dirty="0"/>
              <a:t> договору.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662987" cy="725487"/>
          </a:xfrm>
        </p:spPr>
        <p:txBody>
          <a:bodyPr/>
          <a:lstStyle/>
          <a:p>
            <a:r>
              <a:rPr lang="ru-RU" sz="2400" b="1" smtClean="0"/>
              <a:t>Закавказский край на момент начала войны (границы указаны согласно Гюлистанскому договору.</a:t>
            </a:r>
          </a:p>
        </p:txBody>
      </p:sp>
      <p:pic>
        <p:nvPicPr>
          <p:cNvPr id="43010" name="Picture 3" descr="Файл:Map Caucasus War (1809-1817) by Anos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071563"/>
            <a:ext cx="821531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5" y="4643438"/>
            <a:ext cx="8786813" cy="192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Итог войны: Присоединение к России Эриванского и Нахичеванского ханств, подтверждение прав России на территории, приобретённые по </a:t>
            </a:r>
            <a:r>
              <a:rPr lang="ru-RU" sz="2400" b="1" dirty="0" err="1"/>
              <a:t>Гюлистанскому</a:t>
            </a:r>
            <a:r>
              <a:rPr lang="ru-RU" sz="2400" b="1" dirty="0"/>
              <a:t> договору.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71438"/>
          <a:ext cx="9144000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Военачальники России: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Военачальник</a:t>
                      </a:r>
                      <a:r>
                        <a:rPr lang="ru-RU" sz="2400" baseline="0" dirty="0" smtClean="0"/>
                        <a:t>и Ирана: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Alexei-jermol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579438"/>
            <a:ext cx="2163762" cy="5997575"/>
          </a:xfrm>
          <a:prstGeom prst="rect">
            <a:avLst/>
          </a:prstGeom>
          <a:noFill/>
        </p:spPr>
      </p:pic>
      <p:sp>
        <p:nvSpPr>
          <p:cNvPr id="11" name="Блок-схема: процесс 10"/>
          <p:cNvSpPr/>
          <p:nvPr/>
        </p:nvSpPr>
        <p:spPr>
          <a:xfrm>
            <a:off x="0" y="3714750"/>
            <a:ext cx="2357438" cy="7556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А.П. Ермолов</a:t>
            </a:r>
            <a:r>
              <a:rPr lang="ru-RU" dirty="0"/>
              <a:t>.</a:t>
            </a:r>
          </a:p>
        </p:txBody>
      </p:sp>
      <p:pic>
        <p:nvPicPr>
          <p:cNvPr id="6148" name="Picture 4" descr="http://upload.wikimedia.org/wikipedia/commons/b/b6/AbbasMirza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863" y="500063"/>
            <a:ext cx="2084387" cy="62912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58000" y="3714750"/>
            <a:ext cx="228600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Аббас</a:t>
            </a:r>
            <a:r>
              <a:rPr lang="ru-RU" dirty="0"/>
              <a:t> Мирза.</a:t>
            </a:r>
          </a:p>
        </p:txBody>
      </p:sp>
      <p:pic>
        <p:nvPicPr>
          <p:cNvPr id="14" name="Picture 2" descr="Ivan Paskevic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8863" y="665163"/>
            <a:ext cx="1951037" cy="582136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71750" y="3714750"/>
            <a:ext cx="1857375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И. Паскевич.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500563" y="642938"/>
          <a:ext cx="207962" cy="3929062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929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150" name="Picture 6" descr="Фетх Али-шах">
            <a:hlinkClick r:id="rId8" tooltip="Фетх Али-шах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8875" y="590550"/>
            <a:ext cx="1846263" cy="6102350"/>
          </a:xfrm>
          <a:prstGeom prst="rect">
            <a:avLst/>
          </a:prstGeom>
          <a:noFill/>
        </p:spPr>
      </p:pic>
      <p:sp>
        <p:nvSpPr>
          <p:cNvPr id="19" name="Блок-схема: процесс 18"/>
          <p:cNvSpPr/>
          <p:nvPr/>
        </p:nvSpPr>
        <p:spPr>
          <a:xfrm>
            <a:off x="4929188" y="3714750"/>
            <a:ext cx="1843087" cy="78581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/>
              <a:t>Фетх</a:t>
            </a:r>
            <a:r>
              <a:rPr lang="ru-RU" sz="2400" b="1" dirty="0"/>
              <a:t> Али – шах.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142875"/>
            <a:ext cx="5091113" cy="6429375"/>
          </a:xfrm>
        </p:spPr>
        <p:txBody>
          <a:bodyPr/>
          <a:lstStyle/>
          <a:p>
            <a:r>
              <a:rPr lang="ru-RU" b="1" smtClean="0"/>
              <a:t>Александр Сергеевич Грибоедов </a:t>
            </a:r>
            <a:r>
              <a:rPr lang="ru-RU" smtClean="0"/>
              <a:t>- русский драматург, поэт и дипломат. Писатель одной книги,  пьесы «Горе от ума».</a:t>
            </a:r>
          </a:p>
          <a:p>
            <a:r>
              <a:rPr lang="ru-RU" smtClean="0"/>
              <a:t>Принимал участие в заключении выгодного для России Туркманчайского мирного договора.</a:t>
            </a:r>
          </a:p>
          <a:p>
            <a:r>
              <a:rPr lang="ru-RU" smtClean="0"/>
              <a:t> 30 января 1829 года  религиозных исламских последователей разгромила русскую дипломатическую миссию, и все её члены были убиты, в том числе и Грибоедов.</a:t>
            </a:r>
          </a:p>
        </p:txBody>
      </p:sp>
      <p:pic>
        <p:nvPicPr>
          <p:cNvPr id="5122" name="Picture 2" descr="Griboyed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888" y="365125"/>
            <a:ext cx="4730751" cy="570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" y="214313"/>
            <a:ext cx="8839200" cy="928687"/>
          </a:xfrm>
        </p:spPr>
        <p:txBody>
          <a:bodyPr/>
          <a:lstStyle/>
          <a:p>
            <a:r>
              <a:rPr lang="ru-RU" b="1" smtClean="0"/>
              <a:t>Русско-турецкая война 1828—1829 годов.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1214438"/>
            <a:ext cx="8643937" cy="1285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Причины: Греческая революция 1821—1830 гг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643188"/>
            <a:ext cx="8643938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2400" b="1" dirty="0"/>
              <a:t>Повод: нарушение </a:t>
            </a:r>
            <a:r>
              <a:rPr lang="ru-RU" sz="2400" b="1" dirty="0" err="1"/>
              <a:t>Аккерманской</a:t>
            </a:r>
            <a:r>
              <a:rPr lang="ru-RU" sz="2400" b="1" dirty="0"/>
              <a:t> конвенции, закрытие пролива Босфора.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75" y="4143375"/>
            <a:ext cx="42148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Театр военных действий</a:t>
            </a: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rot="16200000" flipH="1">
            <a:off x="5939631" y="3653632"/>
            <a:ext cx="728663" cy="3536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 rot="5400000">
            <a:off x="2474913" y="3654425"/>
            <a:ext cx="657225" cy="3463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57188" y="5786438"/>
            <a:ext cx="3286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Дунай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14938" y="5786438"/>
            <a:ext cx="3286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Закавказье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591550" cy="1143000"/>
          </a:xfrm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ru-RU" b="1" smtClean="0"/>
              <a:t>Направления внешней политики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785938" y="1428750"/>
            <a:ext cx="484187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500813" y="1428750"/>
            <a:ext cx="484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2357438"/>
            <a:ext cx="4071937" cy="914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Западноевропейское</a:t>
            </a:r>
            <a:r>
              <a:rPr lang="ru-RU" dirty="0"/>
              <a:t>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785938" y="3286125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6313" y="2000250"/>
            <a:ext cx="3929062" cy="714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Ближневосточное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500813" y="2714625"/>
            <a:ext cx="484187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4286250"/>
            <a:ext cx="4000500" cy="235743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1) Подавление революционного движения в Европе.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86313" y="3357563"/>
            <a:ext cx="3929062" cy="33575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1)Усиление влияния в Черноморских проливах.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2)Поддержка национально – освободительного движения на Балканском полуострове.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1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805862" cy="1143000"/>
          </a:xfrm>
        </p:spPr>
        <p:txBody>
          <a:bodyPr/>
          <a:lstStyle/>
          <a:p>
            <a:r>
              <a:rPr lang="ru-RU" b="1" smtClean="0"/>
              <a:t>Русские военачальники русско- турецкой войны 1828- 1829 г.</a:t>
            </a:r>
          </a:p>
        </p:txBody>
      </p:sp>
      <p:pic>
        <p:nvPicPr>
          <p:cNvPr id="50178" name="Picture 2" descr="Pjotr-christianowitsch-wittgenste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28750"/>
            <a:ext cx="28575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процесс 4"/>
          <p:cNvSpPr/>
          <p:nvPr/>
        </p:nvSpPr>
        <p:spPr>
          <a:xfrm>
            <a:off x="285750" y="4786313"/>
            <a:ext cx="2857500" cy="8572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П. </a:t>
            </a:r>
            <a:r>
              <a:rPr lang="ru-RU" sz="2400" b="1" dirty="0" err="1"/>
              <a:t>Витгенштейн</a:t>
            </a:r>
            <a:r>
              <a:rPr lang="ru-RU" dirty="0"/>
              <a:t>.</a:t>
            </a:r>
          </a:p>
        </p:txBody>
      </p:sp>
      <p:pic>
        <p:nvPicPr>
          <p:cNvPr id="50180" name="Picture 4" descr="Ivan Dibich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1928813"/>
            <a:ext cx="2857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роцесс 6"/>
          <p:cNvSpPr/>
          <p:nvPr/>
        </p:nvSpPr>
        <p:spPr>
          <a:xfrm>
            <a:off x="3500438" y="5072063"/>
            <a:ext cx="2857500" cy="9286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И. Дибич (Забалканский).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Файл:Kars18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14313"/>
            <a:ext cx="764381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662987" cy="500062"/>
          </a:xfrm>
        </p:spPr>
        <p:txBody>
          <a:bodyPr/>
          <a:lstStyle/>
          <a:p>
            <a:r>
              <a:rPr lang="ru-RU" b="1" smtClean="0"/>
              <a:t> Итоги войны: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785813"/>
            <a:ext cx="9001125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2 (14) сентября 1829 года между двумя сторонами был подписан </a:t>
            </a:r>
            <a:r>
              <a:rPr lang="ru-RU" sz="2400" b="1" dirty="0" err="1"/>
              <a:t>Адрианопольский</a:t>
            </a:r>
            <a:r>
              <a:rPr lang="ru-RU" sz="2400" b="1" dirty="0"/>
              <a:t> мир.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000250"/>
            <a:ext cx="9001125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 России перешла </a:t>
            </a:r>
            <a:r>
              <a:rPr lang="ru-RU" sz="2400" b="1" dirty="0" err="1"/>
              <a:t>бо́льшая</a:t>
            </a:r>
            <a:r>
              <a:rPr lang="ru-RU" sz="2400" b="1" dirty="0"/>
              <a:t> часть восточного побережья Чёрного моря (включая города Анапа, </a:t>
            </a:r>
            <a:r>
              <a:rPr lang="ru-RU" sz="2400" b="1" dirty="0" err="1"/>
              <a:t>Суджук-кале</a:t>
            </a:r>
            <a:r>
              <a:rPr lang="ru-RU" sz="2400" b="1" dirty="0"/>
              <a:t>, </a:t>
            </a:r>
            <a:r>
              <a:rPr lang="ru-RU" sz="2400" b="1" dirty="0" err="1"/>
              <a:t>Сухум</a:t>
            </a:r>
            <a:r>
              <a:rPr lang="ru-RU" sz="2400" b="1" dirty="0"/>
              <a:t>) и дельта Дуная.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214688"/>
            <a:ext cx="9001125" cy="1214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Османская империя признавала российское верховенство над Грузией и частями современной территории Армении</a:t>
            </a:r>
            <a:r>
              <a:rPr lang="ru-RU" dirty="0"/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429125"/>
            <a:ext cx="9001125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 Автономии Сербии.  Молдавии и Валахии.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50" y="214313"/>
            <a:ext cx="8358188" cy="2357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1833 – </a:t>
            </a:r>
            <a:r>
              <a:rPr lang="ru-RU" sz="2800" b="1" dirty="0" err="1"/>
              <a:t>Ункяр</a:t>
            </a:r>
            <a:r>
              <a:rPr lang="ru-RU" sz="2800" b="1" dirty="0"/>
              <a:t> – </a:t>
            </a:r>
            <a:r>
              <a:rPr lang="ru-RU" sz="2800" b="1" dirty="0" err="1"/>
              <a:t>Искелеси</a:t>
            </a:r>
            <a:r>
              <a:rPr lang="ru-RU" sz="2800" b="1" dirty="0"/>
              <a:t>: договор России с Османской империей. Установление союзнических отношений.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3000375"/>
            <a:ext cx="8358188" cy="2928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1841 – Лондонская конвенция восстановила «древнее правило» Османской империи, согласно которому Босфор и Дарданеллы объявлялись в мирное время закрытыми для военных судов всех стран. Россия утратила преимущественное положение в проливах, созданное </a:t>
            </a:r>
            <a:r>
              <a:rPr lang="ru-RU" sz="2400" b="1" dirty="0" err="1"/>
              <a:t>Ункяр-Искелессийским</a:t>
            </a:r>
            <a:r>
              <a:rPr lang="ru-RU" sz="2400" b="1" dirty="0"/>
              <a:t> договором.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913" y="231775"/>
            <a:ext cx="8882062" cy="1236663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734425" cy="4900613"/>
          </a:xfrm>
          <a:ln w="7620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5400" b="1" dirty="0" smtClean="0"/>
              <a:t>Возвращение к принципам Священного Союза.</a:t>
            </a:r>
          </a:p>
          <a:p>
            <a:pPr>
              <a:defRPr/>
            </a:pPr>
            <a:r>
              <a:rPr lang="ru-RU" sz="5400" b="1" dirty="0" smtClean="0"/>
              <a:t>Россия – жандарм Европы.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214313"/>
            <a:ext cx="4786312" cy="6286500"/>
          </a:xfrm>
        </p:spPr>
        <p:txBody>
          <a:bodyPr/>
          <a:lstStyle/>
          <a:p>
            <a:r>
              <a:rPr lang="ru-RU" b="1" smtClean="0"/>
              <a:t>Июль 1830 – революция во Франции. «Мы отброшены на 41 год назад» – брат Николая </a:t>
            </a:r>
            <a:r>
              <a:rPr lang="en-US" b="1" smtClean="0">
                <a:cs typeface="Arial" charset="0"/>
              </a:rPr>
              <a:t>I</a:t>
            </a:r>
            <a:r>
              <a:rPr lang="ru-RU" b="1" smtClean="0">
                <a:cs typeface="Arial" charset="0"/>
              </a:rPr>
              <a:t>,</a:t>
            </a:r>
            <a:r>
              <a:rPr lang="ru-RU" b="1" smtClean="0"/>
              <a:t> Константин.</a:t>
            </a:r>
          </a:p>
          <a:p>
            <a:pPr>
              <a:buFontTx/>
              <a:buNone/>
            </a:pPr>
            <a:r>
              <a:rPr lang="ru-RU" b="1" smtClean="0"/>
              <a:t>    </a:t>
            </a:r>
          </a:p>
          <a:p>
            <a:pPr>
              <a:buFontTx/>
              <a:buNone/>
            </a:pPr>
            <a:r>
              <a:rPr lang="ru-RU" b="1" smtClean="0"/>
              <a:t>     Август 1830  -    революция в Бельгии.</a:t>
            </a:r>
          </a:p>
          <a:p>
            <a:pPr>
              <a:buFontTx/>
              <a:buNone/>
            </a:pPr>
            <a:r>
              <a:rPr lang="ru-RU" b="1" smtClean="0"/>
              <a:t>    (Королева Анна Павловна, сестра Николая </a:t>
            </a:r>
            <a:r>
              <a:rPr lang="en-US" b="1" smtClean="0">
                <a:cs typeface="Arial" charset="0"/>
              </a:rPr>
              <a:t>I</a:t>
            </a:r>
            <a:r>
              <a:rPr lang="ru-RU" b="1" smtClean="0">
                <a:cs typeface="Arial" charset="0"/>
              </a:rPr>
              <a:t>.)</a:t>
            </a:r>
            <a:endParaRPr lang="ru-RU" b="1" smtClean="0"/>
          </a:p>
          <a:p>
            <a:pPr>
              <a:buFontTx/>
              <a:buNone/>
            </a:pPr>
            <a:r>
              <a:rPr lang="ru-RU" b="1" smtClean="0"/>
              <a:t>     </a:t>
            </a:r>
          </a:p>
          <a:p>
            <a:pPr>
              <a:buFontTx/>
              <a:buNone/>
            </a:pPr>
            <a:r>
              <a:rPr lang="ru-RU" b="1" smtClean="0"/>
              <a:t>     29 ноября 1830 –     восстание в Польше.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14313" y="4643438"/>
            <a:ext cx="4071937" cy="20716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Австрийский посол: «Теперь вы сами заняты у себя дома».</a:t>
            </a: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643313" y="4000500"/>
            <a:ext cx="9286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4" name="Picture 4" descr="Николай I">
            <a:hlinkClick r:id="rId2" tooltip="Николай I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42875"/>
            <a:ext cx="3357562" cy="435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939800"/>
          </a:xfrm>
        </p:spPr>
        <p:txBody>
          <a:bodyPr/>
          <a:lstStyle/>
          <a:p>
            <a:r>
              <a:rPr lang="ru-RU" b="1" smtClean="0"/>
              <a:t>Николай I объявляет своей гвардии о восстании в Польше (1830 г.)</a:t>
            </a:r>
          </a:p>
        </p:txBody>
      </p:sp>
      <p:pic>
        <p:nvPicPr>
          <p:cNvPr id="17412" name="Picture 4" descr="Файл:Emperor Nicholas I annouces to his guard outbreak of November Uprising in Pola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357313"/>
            <a:ext cx="8072438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501062" cy="1071563"/>
          </a:xfrm>
        </p:spPr>
        <p:txBody>
          <a:bodyPr/>
          <a:lstStyle/>
          <a:p>
            <a:r>
              <a:rPr lang="ru-RU" b="1" smtClean="0"/>
              <a:t>Русско-польская война 1830—1831 годов.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143000"/>
            <a:ext cx="8358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Началось 29 ноября 1830 года и продолжалось до 21 октября 1831 года.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3000375"/>
            <a:ext cx="8358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Сейм  принял  акт о низложении Николая и запрете   династии Романовых занимать польский престол.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3929063"/>
            <a:ext cx="8358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 концу восстания, армия насчитывала 80.821 человек.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4857750"/>
            <a:ext cx="8358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Численность всех войск, которые предполагалось употребить против поляков, доходила до 183 тыс.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50" y="2071688"/>
            <a:ext cx="83581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Велось под лозунгом восстановления «исторической Речи </a:t>
            </a:r>
            <a:r>
              <a:rPr lang="ru-RU" sz="24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Посполитой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» в границах 1772 года.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285750" y="5929313"/>
            <a:ext cx="8643938" cy="714375"/>
          </a:xfrm>
        </p:spPr>
        <p:txBody>
          <a:bodyPr/>
          <a:lstStyle/>
          <a:p>
            <a:r>
              <a:rPr lang="ru-RU" sz="2400" b="1" smtClean="0"/>
              <a:t>Низложение русских знамён после битвы около Вавра в 1831 году.</a:t>
            </a:r>
          </a:p>
        </p:txBody>
      </p:sp>
      <p:pic>
        <p:nvPicPr>
          <p:cNvPr id="16386" name="Picture 2" descr="http://upload.wikimedia.org/wikipedia/commons/c/cb/Submission_of_Russian_flags_after_the_second_battle_of_Wawer_18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64393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805862" cy="868362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b="1" smtClean="0"/>
              <a:t>Польские повстанцы 1830 – 1831 гг.</a:t>
            </a:r>
          </a:p>
        </p:txBody>
      </p:sp>
      <p:pic>
        <p:nvPicPr>
          <p:cNvPr id="34818" name="Picture 2" descr="Файл:Emila Plater conducting Polish scythemen in 183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571625"/>
            <a:ext cx="5781675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142875"/>
            <a:ext cx="4305300" cy="2214563"/>
          </a:xfrm>
          <a:ln w="5715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Иван  Фёдорович Паскевич- </a:t>
            </a:r>
            <a:r>
              <a:rPr lang="ru-RU" sz="2400" b="1" i="1" dirty="0" smtClean="0"/>
              <a:t>русский военный деятель,  усмирил восстание в Польше.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5" y="2357438"/>
            <a:ext cx="4429125" cy="4357687"/>
          </a:xfrm>
        </p:spPr>
        <p:txBody>
          <a:bodyPr/>
          <a:lstStyle/>
          <a:p>
            <a:r>
              <a:rPr lang="ru-RU" b="1" smtClean="0"/>
              <a:t>26 августа Паскевич донёс его величеству: «Варшава у ног ваших, польская армия по моему приказу отходит к Плоцку». За эту победу Паскевич был возведён в звание князя Российской империи с титулом светлейшего и наименованием </a:t>
            </a:r>
            <a:r>
              <a:rPr lang="ru-RU" b="1" i="1" smtClean="0"/>
              <a:t>Варшавского.</a:t>
            </a:r>
            <a:endParaRPr lang="ru-RU" b="1" smtClean="0"/>
          </a:p>
        </p:txBody>
      </p:sp>
      <p:pic>
        <p:nvPicPr>
          <p:cNvPr id="14338" name="Picture 2" descr="Ivan Paskevic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357687" cy="635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ind_0019_slide</Template>
  <TotalTime>375</TotalTime>
  <Words>713</Words>
  <Application>Microsoft Office PowerPoint</Application>
  <PresentationFormat>Экран (4:3)</PresentationFormat>
  <Paragraphs>74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ind_0019_slide</vt:lpstr>
      <vt:lpstr>1_Default Design</vt:lpstr>
      <vt:lpstr>Слайд 1</vt:lpstr>
      <vt:lpstr>Направления внешней политики</vt:lpstr>
      <vt:lpstr>Слайд 3</vt:lpstr>
      <vt:lpstr>Слайд 4</vt:lpstr>
      <vt:lpstr>Николай I объявляет своей гвардии о восстании в Польше (1830 г.)</vt:lpstr>
      <vt:lpstr>Русско-польская война 1830—1831 годов.</vt:lpstr>
      <vt:lpstr>Низложение русских знамён после битвы около Вавра в 1831 году.</vt:lpstr>
      <vt:lpstr> Польские повстанцы 1830 – 1831 гг.</vt:lpstr>
      <vt:lpstr>Иван  Фёдорович Паскевич- русский военный деятель,  усмирил восстание в Польше.</vt:lpstr>
      <vt:lpstr>Слайд 10</vt:lpstr>
      <vt:lpstr>1848 г. – революция во Франции.</vt:lpstr>
      <vt:lpstr>Март 1848  - лето 1849 – революция в Германии.</vt:lpstr>
      <vt:lpstr>3 марта 1848 — 5 сентября 1849 – революция в Венгрии. </vt:lpstr>
      <vt:lpstr>Слайд 14</vt:lpstr>
      <vt:lpstr>Ближневосточное направление.</vt:lpstr>
      <vt:lpstr>Закавказский край на момент начала войны (границы указаны согласно Гюлистанскому договору.</vt:lpstr>
      <vt:lpstr>Слайд 17</vt:lpstr>
      <vt:lpstr>Слайд 18</vt:lpstr>
      <vt:lpstr>Русско-турецкая война 1828—1829 годов.</vt:lpstr>
      <vt:lpstr>Русские военачальники русско- турецкой войны 1828- 1829 г.</vt:lpstr>
      <vt:lpstr>Слайд 21</vt:lpstr>
      <vt:lpstr> Итоги войны:</vt:lpstr>
      <vt:lpstr>Слайд 23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 Николая Первого.</dc:title>
  <dc:creator>WIN7XP</dc:creator>
  <cp:lastModifiedBy>Илья</cp:lastModifiedBy>
  <cp:revision>40</cp:revision>
  <dcterms:created xsi:type="dcterms:W3CDTF">2011-10-18T13:42:55Z</dcterms:created>
  <dcterms:modified xsi:type="dcterms:W3CDTF">2019-10-15T15:30:03Z</dcterms:modified>
</cp:coreProperties>
</file>