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4" r:id="rId5"/>
    <p:sldId id="265" r:id="rId6"/>
  </p:sldIdLst>
  <p:sldSz cx="10058400" cy="77724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5083" autoAdjust="0"/>
  </p:normalViewPr>
  <p:slideViewPr>
    <p:cSldViewPr snapToGrid="0">
      <p:cViewPr>
        <p:scale>
          <a:sx n="79" d="100"/>
          <a:sy n="79" d="100"/>
        </p:scale>
        <p:origin x="-606" y="-36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426" y="8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38D6FE3C-34D8-4B4B-9273-D907B0A3B964}" type="datetimeFigureOut">
              <a:rPr lang="ru-RU"/>
              <a:pPr/>
              <a:t>15.10.2019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E169A89D-734B-4FAD-B6E7-2B864E72E48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1D0FF5F4-5691-49AF-9E16-FB22826F7264}" type="datetimeFigureOut">
              <a:rPr lang="ru-RU" smtClean="0"/>
              <a:pPr/>
              <a:t>15.10.2019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16025" y="1233488"/>
            <a:ext cx="43100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952A89D7-7603-4ECB-ADF6-F6CF2BE4F4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 userDrawn="1"/>
        </p:nvSpPr>
        <p:spPr>
          <a:xfrm>
            <a:off x="237744" y="3125662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237744" y="3305960"/>
            <a:ext cx="2816352" cy="393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3575303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/>
          <p:cNvSpPr/>
          <p:nvPr userDrawn="1"/>
        </p:nvSpPr>
        <p:spPr>
          <a:xfrm>
            <a:off x="357530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/>
          <p:cNvSpPr/>
          <p:nvPr userDrawn="1"/>
        </p:nvSpPr>
        <p:spPr>
          <a:xfrm>
            <a:off x="6959473" y="5709684"/>
            <a:ext cx="2816352" cy="152931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3403600"/>
            <a:ext cx="2286000" cy="369388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None/>
              <a:defRPr lang="ru-RU" sz="1200" i="1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840479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7"/>
          </p:nvPr>
        </p:nvSpPr>
        <p:spPr>
          <a:xfrm>
            <a:off x="237744" y="640080"/>
            <a:ext cx="2816352" cy="2485582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48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75303" y="1446028"/>
            <a:ext cx="2816352" cy="4080776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357530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Рисунок 4"/>
          <p:cNvSpPr>
            <a:spLocks noGrp="1"/>
          </p:cNvSpPr>
          <p:nvPr>
            <p:ph type="pic" sz="quarter" idx="31"/>
          </p:nvPr>
        </p:nvSpPr>
        <p:spPr>
          <a:xfrm>
            <a:off x="6959473" y="640080"/>
            <a:ext cx="2816352" cy="4886724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6959473" y="5526804"/>
            <a:ext cx="2816352" cy="182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Текст 21"/>
          <p:cNvSpPr>
            <a:spLocks noGrp="1"/>
          </p:cNvSpPr>
          <p:nvPr>
            <p:ph type="body" sz="quarter" idx="60" hasCustomPrompt="1"/>
          </p:nvPr>
        </p:nvSpPr>
        <p:spPr>
          <a:xfrm>
            <a:off x="3840479" y="5820181"/>
            <a:ext cx="2423160" cy="24724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6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840479" y="6146006"/>
            <a:ext cx="2423160" cy="64293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ru-RU" sz="1100" b="0" i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7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840479" y="6788944"/>
            <a:ext cx="2423160" cy="38019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1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8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6069" y="5820182"/>
            <a:ext cx="2423160" cy="1040418"/>
          </a:xfrm>
        </p:spPr>
        <p:txBody>
          <a:bodyPr lIns="0" tIns="0" rIns="0" bIns="0" anchor="ctr">
            <a:noAutofit/>
          </a:bodyPr>
          <a:lstStyle>
            <a:lvl1pPr marL="0" indent="0" algn="ctr" latinLnBrk="0">
              <a:lnSpc>
                <a:spcPct val="120000"/>
              </a:lnSpc>
              <a:spcBef>
                <a:spcPts val="0"/>
              </a:spcBef>
              <a:buNone/>
              <a:defRPr lang="ru-RU" sz="2400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Название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288" userDrawn="1">
          <p15:clr>
            <a:srgbClr val="FBAE40"/>
          </p15:clr>
        </p15:guide>
        <p15:guide id="2" orient="horz" pos="4560" userDrawn="1">
          <p15:clr>
            <a:srgbClr val="FBAE40"/>
          </p15:clr>
        </p15:guide>
        <p15:guide id="3" pos="144" userDrawn="1">
          <p15:clr>
            <a:srgbClr val="FBAE40"/>
          </p15:clr>
        </p15:guide>
        <p15:guide id="4" pos="1920" userDrawn="1">
          <p15:clr>
            <a:srgbClr val="FBAE40"/>
          </p15:clr>
        </p15:guide>
        <p15:guide id="6" pos="6156" userDrawn="1">
          <p15:clr>
            <a:srgbClr val="FBAE40"/>
          </p15:clr>
        </p15:guide>
        <p15:guide id="7" pos="4382" userDrawn="1">
          <p15:clr>
            <a:srgbClr val="FBAE40"/>
          </p15:clr>
        </p15:guide>
        <p15:guide id="8" pos="2250" userDrawn="1">
          <p15:clr>
            <a:srgbClr val="FBAE40"/>
          </p15:clr>
        </p15:guide>
        <p15:guide id="9" pos="402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 userDrawn="1"/>
        </p:nvSpPr>
        <p:spPr>
          <a:xfrm>
            <a:off x="695858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/>
          <p:cNvSpPr/>
          <p:nvPr userDrawn="1"/>
        </p:nvSpPr>
        <p:spPr>
          <a:xfrm>
            <a:off x="695858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Рисунок 4"/>
          <p:cNvSpPr>
            <a:spLocks noGrp="1"/>
          </p:cNvSpPr>
          <p:nvPr>
            <p:ph type="pic" sz="quarter" idx="60"/>
          </p:nvPr>
        </p:nvSpPr>
        <p:spPr>
          <a:xfrm>
            <a:off x="6958584" y="3265712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72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155180" y="5805715"/>
            <a:ext cx="2423160" cy="1204685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3" name="Текст 21"/>
          <p:cNvSpPr>
            <a:spLocks noGrp="1"/>
          </p:cNvSpPr>
          <p:nvPr>
            <p:ph type="body" sz="quarter" idx="64" hasCustomPrompt="1"/>
          </p:nvPr>
        </p:nvSpPr>
        <p:spPr>
          <a:xfrm>
            <a:off x="7155180" y="1622984"/>
            <a:ext cx="2423160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9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4" name="Прямоугольник 73"/>
          <p:cNvSpPr/>
          <p:nvPr userDrawn="1"/>
        </p:nvSpPr>
        <p:spPr>
          <a:xfrm>
            <a:off x="695858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Текст 21"/>
          <p:cNvSpPr>
            <a:spLocks noGrp="1"/>
          </p:cNvSpPr>
          <p:nvPr>
            <p:ph type="body" sz="quarter" idx="65" hasCustomPrompt="1"/>
          </p:nvPr>
        </p:nvSpPr>
        <p:spPr>
          <a:xfrm>
            <a:off x="7223760" y="696686"/>
            <a:ext cx="2286000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77" name="Прямоугольник 76"/>
          <p:cNvSpPr/>
          <p:nvPr userDrawn="1"/>
        </p:nvSpPr>
        <p:spPr>
          <a:xfrm>
            <a:off x="3575303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7" name="Прямоугольник 36"/>
          <p:cNvSpPr/>
          <p:nvPr userDrawn="1"/>
        </p:nvSpPr>
        <p:spPr>
          <a:xfrm>
            <a:off x="3575303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1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71899" y="822960"/>
            <a:ext cx="2423160" cy="1386841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1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71899" y="4846320"/>
            <a:ext cx="2423160" cy="2164080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ru-RU" sz="1100" b="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6" name="Прямоугольник 75"/>
          <p:cNvSpPr/>
          <p:nvPr userDrawn="1"/>
        </p:nvSpPr>
        <p:spPr>
          <a:xfrm>
            <a:off x="237744" y="640080"/>
            <a:ext cx="2816352" cy="65989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237744" y="457200"/>
            <a:ext cx="28163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237744" y="640080"/>
            <a:ext cx="2816352" cy="8059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23333" y="5748867"/>
            <a:ext cx="2445174" cy="126153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900"/>
              </a:spcBef>
              <a:buNone/>
              <a:defRPr lang="ru-RU" sz="1200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23333" y="1622984"/>
            <a:ext cx="2445174" cy="1488472"/>
          </a:xfrm>
        </p:spPr>
        <p:txBody>
          <a:bodyPr lIns="0" tIns="0" rIns="0" bIns="0" anchor="t">
            <a:noAutofit/>
          </a:bodyPr>
          <a:lstStyle>
            <a:lvl1pPr marL="112713" indent="-112713" algn="l" latinLnBrk="0">
              <a:lnSpc>
                <a:spcPct val="12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100">
                <a:solidFill>
                  <a:schemeClr val="tx2"/>
                </a:solidFill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ru-RU" sz="900"/>
            </a:lvl9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2" name="Текст 21"/>
          <p:cNvSpPr>
            <a:spLocks noGrp="1"/>
          </p:cNvSpPr>
          <p:nvPr>
            <p:ph type="body" sz="quarter" idx="58" hasCustomPrompt="1"/>
          </p:nvPr>
        </p:nvSpPr>
        <p:spPr>
          <a:xfrm>
            <a:off x="423333" y="696686"/>
            <a:ext cx="2445174" cy="59508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600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600"/>
            </a:lvl2pPr>
            <a:lvl3pPr marL="0" indent="0" latinLnBrk="0">
              <a:spcBef>
                <a:spcPts val="0"/>
              </a:spcBef>
              <a:buNone/>
              <a:defRPr lang="ru-RU" sz="3600"/>
            </a:lvl3pPr>
            <a:lvl4pPr marL="0" indent="0" latinLnBrk="0">
              <a:spcBef>
                <a:spcPts val="0"/>
              </a:spcBef>
              <a:buNone/>
              <a:defRPr lang="ru-RU" sz="3600"/>
            </a:lvl4pPr>
            <a:lvl5pPr marL="0" indent="0" latinLnBrk="0">
              <a:spcBef>
                <a:spcPts val="0"/>
              </a:spcBef>
              <a:buNone/>
              <a:defRPr lang="ru-RU" sz="3600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53" name="Рисунок 4"/>
          <p:cNvSpPr>
            <a:spLocks noGrp="1"/>
          </p:cNvSpPr>
          <p:nvPr>
            <p:ph type="pic" sz="quarter" idx="59"/>
          </p:nvPr>
        </p:nvSpPr>
        <p:spPr>
          <a:xfrm>
            <a:off x="237744" y="3265713"/>
            <a:ext cx="2816352" cy="226888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  <p:sp>
        <p:nvSpPr>
          <p:cNvPr id="54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75303" y="2351314"/>
            <a:ext cx="2816352" cy="2235200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144" userDrawn="1">
          <p15:clr>
            <a:srgbClr val="FBAE40"/>
          </p15:clr>
        </p15:guide>
        <p15:guide id="2" pos="1920" userDrawn="1">
          <p15:clr>
            <a:srgbClr val="FBAE40"/>
          </p15:clr>
        </p15:guide>
        <p15:guide id="3" pos="2250" userDrawn="1">
          <p15:clr>
            <a:srgbClr val="FBAE40"/>
          </p15:clr>
        </p15:guide>
        <p15:guide id="4" pos="4026" userDrawn="1">
          <p15:clr>
            <a:srgbClr val="FBAE40"/>
          </p15:clr>
        </p15:guide>
        <p15:guide id="5" pos="4382" userDrawn="1">
          <p15:clr>
            <a:srgbClr val="FBAE40"/>
          </p15:clr>
        </p15:guide>
        <p15:guide id="6" pos="6160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5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ru-RU" smtClean="0"/>
              <a:pPr/>
              <a:t>15.10.2019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ru-RU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ru-RU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20161014_103251.jpg"/>
          <p:cNvPicPr preferRelativeResize="0">
            <a:picLocks noGrp="1"/>
          </p:cNvPicPr>
          <p:nvPr>
            <p:ph type="pic" sz="quarter" idx="31"/>
          </p:nvPr>
        </p:nvPicPr>
        <p:blipFill>
          <a:blip r:embed="rId2" cstate="print">
            <a:lum bright="10000" contrast="10000"/>
          </a:blip>
          <a:srcRect r="7720"/>
          <a:stretch>
            <a:fillRect/>
          </a:stretch>
        </p:blipFill>
        <p:spPr>
          <a:xfrm>
            <a:off x="6925056" y="627888"/>
            <a:ext cx="2926080" cy="4931664"/>
          </a:xfrm>
          <a:effectLst>
            <a:softEdge rad="31750"/>
          </a:effectLst>
        </p:spPr>
      </p:pic>
      <p:sp>
        <p:nvSpPr>
          <p:cNvPr id="2" name="Текст 1"/>
          <p:cNvSpPr>
            <a:spLocks noGrp="1"/>
          </p:cNvSpPr>
          <p:nvPr>
            <p:ph type="body" sz="quarter" idx="19"/>
          </p:nvPr>
        </p:nvSpPr>
        <p:spPr>
          <a:xfrm>
            <a:off x="271272" y="3340608"/>
            <a:ext cx="2691384" cy="3852672"/>
          </a:xfrm>
        </p:spPr>
        <p:txBody>
          <a:bodyPr/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ru-RU" b="1" u="sng" dirty="0" smtClean="0"/>
              <a:t>«Великая Отечественная война» </a:t>
            </a:r>
          </a:p>
          <a:p>
            <a:pPr indent="85725" algn="just">
              <a:lnSpc>
                <a:spcPct val="110000"/>
              </a:lnSpc>
              <a:spcBef>
                <a:spcPts val="600"/>
              </a:spcBef>
            </a:pPr>
            <a:r>
              <a:rPr lang="ru-RU" sz="1100" dirty="0" smtClean="0"/>
              <a:t>Экспозиция знакомит с событиями Великой Отечественной войны и трудностями, выпавшими на плечи односельчан. В витрине размещены различные предметы, раскрывающие тему Великой Отечественной войны: фотографии, медали и ордена, реликвии, одежда, вырезки из газет. В музее хранится материал о земляках, погибших в годы войны, о выпускниках 1941 года, ушедших на войну, переписка с участниками боевых событий, книга Памяти. 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ru-RU" b="1" u="sng" dirty="0" smtClean="0"/>
              <a:t>«Культура родного края»</a:t>
            </a:r>
            <a:endParaRPr lang="ru-RU" u="sng" dirty="0" smtClean="0"/>
          </a:p>
          <a:p>
            <a:pPr indent="85725" algn="just">
              <a:lnSpc>
                <a:spcPct val="110000"/>
              </a:lnSpc>
              <a:spcBef>
                <a:spcPts val="600"/>
              </a:spcBef>
            </a:pPr>
            <a:r>
              <a:rPr lang="ru-RU" sz="1100" dirty="0" smtClean="0"/>
              <a:t>Экспозиция представлена в виде альбомов о культуре села и изделий декоративно-прикладного искусства.</a:t>
            </a:r>
          </a:p>
          <a:p>
            <a:pPr indent="85725" algn="just">
              <a:lnSpc>
                <a:spcPct val="110000"/>
              </a:lnSpc>
              <a:spcBef>
                <a:spcPts val="600"/>
              </a:spcBef>
            </a:pPr>
            <a:endParaRPr lang="ru-RU" sz="1100" dirty="0" smtClean="0"/>
          </a:p>
          <a:p>
            <a:pPr indent="85725" algn="just">
              <a:lnSpc>
                <a:spcPct val="110000"/>
              </a:lnSpc>
              <a:spcBef>
                <a:spcPts val="600"/>
              </a:spcBef>
            </a:pPr>
            <a:endParaRPr lang="ru-RU" sz="1100" dirty="0" smtClean="0"/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0"/>
          </p:nvPr>
        </p:nvSpPr>
        <p:spPr>
          <a:xfrm>
            <a:off x="4047743" y="2196302"/>
            <a:ext cx="2286000" cy="595085"/>
          </a:xfrm>
        </p:spPr>
        <p:txBody>
          <a:bodyPr/>
          <a:lstStyle/>
          <a:p>
            <a:pPr indent="85725" algn="just">
              <a:lnSpc>
                <a:spcPct val="110000"/>
              </a:lnSpc>
              <a:spcBef>
                <a:spcPts val="600"/>
              </a:spcBef>
            </a:pPr>
            <a:r>
              <a:rPr lang="ru-RU" dirty="0" smtClean="0"/>
              <a:t>села и изделий декоративно-прикладного искусства.</a:t>
            </a:r>
          </a:p>
          <a:p>
            <a:endParaRPr lang="ru-RU" dirty="0"/>
          </a:p>
        </p:txBody>
      </p:sp>
      <p:pic>
        <p:nvPicPr>
          <p:cNvPr id="17" name="Рисунок 16" descr="Рисунок15.jpg"/>
          <p:cNvPicPr>
            <a:picLocks noGrp="1" noChangeAspect="1"/>
          </p:cNvPicPr>
          <p:nvPr>
            <p:ph type="pic" sz="quarter" idx="27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7744" y="670560"/>
            <a:ext cx="1462744" cy="1780032"/>
          </a:xfrm>
          <a:effectLst>
            <a:softEdge rad="31750"/>
          </a:effectLst>
        </p:spPr>
      </p:pic>
      <p:pic>
        <p:nvPicPr>
          <p:cNvPr id="20" name="Рисунок 19" descr="d8oLJpxHSJ0.jpg"/>
          <p:cNvPicPr>
            <a:picLocks noGrp="1" noChangeAspect="1"/>
          </p:cNvPicPr>
          <p:nvPr>
            <p:ph type="pic" sz="quarter" idx="30"/>
          </p:nvPr>
        </p:nvPicPr>
        <p:blipFill>
          <a:blip r:embed="rId4" cstate="print"/>
          <a:srcRect r="10025"/>
          <a:stretch>
            <a:fillRect/>
          </a:stretch>
        </p:blipFill>
        <p:spPr>
          <a:xfrm>
            <a:off x="3535680" y="1424833"/>
            <a:ext cx="2877312" cy="4174252"/>
          </a:xfrm>
          <a:effectLst>
            <a:softEdge rad="31750"/>
          </a:effectLst>
        </p:spPr>
      </p:pic>
      <p:sp>
        <p:nvSpPr>
          <p:cNvPr id="8" name="Текст 7"/>
          <p:cNvSpPr>
            <a:spLocks noGrp="1"/>
          </p:cNvSpPr>
          <p:nvPr>
            <p:ph type="body" sz="quarter" idx="61"/>
          </p:nvPr>
        </p:nvSpPr>
        <p:spPr>
          <a:xfrm>
            <a:off x="3645408" y="5766816"/>
            <a:ext cx="2743200" cy="1511808"/>
          </a:xfrm>
        </p:spPr>
        <p:txBody>
          <a:bodyPr/>
          <a:lstStyle/>
          <a:p>
            <a:r>
              <a:rPr lang="ru-RU" i="1" smtClean="0"/>
              <a:t>Руководители </a:t>
            </a:r>
            <a:r>
              <a:rPr lang="ru-RU" i="1" dirty="0" smtClean="0"/>
              <a:t>музея – </a:t>
            </a:r>
            <a:r>
              <a:rPr lang="ru-RU" i="1" dirty="0" err="1" smtClean="0"/>
              <a:t>Абраменко</a:t>
            </a:r>
            <a:r>
              <a:rPr lang="ru-RU" i="1" dirty="0" smtClean="0"/>
              <a:t> </a:t>
            </a:r>
            <a:r>
              <a:rPr lang="ru-RU" i="1" dirty="0" smtClean="0"/>
              <a:t>О.В., </a:t>
            </a:r>
            <a:r>
              <a:rPr lang="ru-RU" i="1" dirty="0" err="1" smtClean="0"/>
              <a:t>Саввина</a:t>
            </a:r>
            <a:r>
              <a:rPr lang="ru-RU" i="1" dirty="0" smtClean="0"/>
              <a:t> И.В. </a:t>
            </a:r>
            <a:endParaRPr lang="ru-RU" i="1" dirty="0" smtClean="0"/>
          </a:p>
          <a:p>
            <a:r>
              <a:rPr lang="ru-RU" i="1" dirty="0" smtClean="0"/>
              <a:t>Мы работаем: </a:t>
            </a:r>
            <a:r>
              <a:rPr lang="ru-RU" i="1" dirty="0" err="1" smtClean="0"/>
              <a:t>пн-пт</a:t>
            </a:r>
            <a:r>
              <a:rPr lang="ru-RU" i="1" dirty="0" smtClean="0"/>
              <a:t>   с 10.00 до 16.00</a:t>
            </a:r>
          </a:p>
          <a:p>
            <a:r>
              <a:rPr lang="ru-RU" i="1" dirty="0" smtClean="0"/>
              <a:t>Контакты:</a:t>
            </a:r>
          </a:p>
          <a:p>
            <a:r>
              <a:rPr lang="ru-RU" i="1" dirty="0" smtClean="0"/>
              <a:t>с. Шестаково, ул. Советская, д. 46</a:t>
            </a:r>
          </a:p>
          <a:p>
            <a:r>
              <a:rPr lang="ru-RU" i="1" dirty="0" smtClean="0"/>
              <a:t>Тел.   8(473)50-342-49</a:t>
            </a:r>
            <a:endParaRPr lang="en-US" i="1" dirty="0" smtClean="0"/>
          </a:p>
          <a:p>
            <a:r>
              <a:rPr lang="en-US" i="1" dirty="0" smtClean="0"/>
              <a:t>E-mail</a:t>
            </a:r>
            <a:r>
              <a:rPr lang="ru-RU" i="1" dirty="0" smtClean="0"/>
              <a:t>: </a:t>
            </a:r>
            <a:r>
              <a:rPr lang="en-US" i="1" dirty="0" smtClean="0"/>
              <a:t>shestsosh@mail.ru</a:t>
            </a:r>
            <a:endParaRPr lang="ru-RU" i="1" dirty="0" smtClean="0"/>
          </a:p>
          <a:p>
            <a:r>
              <a:rPr lang="ru-RU" i="1" dirty="0" smtClean="0"/>
              <a:t>Сайт:  </a:t>
            </a:r>
            <a:r>
              <a:rPr lang="en-US" i="1" dirty="0" smtClean="0"/>
              <a:t>http://shestakovskaya.shkola.hc.ru</a:t>
            </a:r>
            <a:endParaRPr lang="ru-RU" i="1" dirty="0" smtClean="0"/>
          </a:p>
          <a:p>
            <a:endParaRPr lang="ru-RU" i="1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63"/>
          </p:nvPr>
        </p:nvSpPr>
        <p:spPr>
          <a:xfrm>
            <a:off x="6937248" y="5820182"/>
            <a:ext cx="2889504" cy="1043914"/>
          </a:xfrm>
        </p:spPr>
        <p:txBody>
          <a:bodyPr/>
          <a:lstStyle/>
          <a:p>
            <a:r>
              <a:rPr lang="ru-RU" sz="1600" dirty="0" smtClean="0"/>
              <a:t>Краеведческий музей</a:t>
            </a:r>
          </a:p>
          <a:p>
            <a:r>
              <a:rPr lang="ru-RU" b="1" dirty="0" smtClean="0"/>
              <a:t>«История села»</a:t>
            </a:r>
            <a:endParaRPr lang="ru-RU" b="1" dirty="0"/>
          </a:p>
        </p:txBody>
      </p:sp>
      <p:sp>
        <p:nvSpPr>
          <p:cNvPr id="13" name="Текст 9"/>
          <p:cNvSpPr txBox="1">
            <a:spLocks/>
          </p:cNvSpPr>
          <p:nvPr/>
        </p:nvSpPr>
        <p:spPr>
          <a:xfrm>
            <a:off x="6901153" y="194431"/>
            <a:ext cx="2889504" cy="3535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ctr" defTabSz="100584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МКОУ </a:t>
            </a:r>
            <a:r>
              <a:rPr kumimoji="0" lang="ru-RU" sz="15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Шестаковская</a:t>
            </a:r>
            <a:r>
              <a:rPr kumimoji="0" lang="ru-RU" sz="15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СОШ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4294967295"/>
          </p:nvPr>
        </p:nvSpPr>
        <p:spPr>
          <a:xfrm>
            <a:off x="3608832" y="672302"/>
            <a:ext cx="2779776" cy="717586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bg1"/>
                </a:solidFill>
              </a:rPr>
              <a:t>Мы делаем все, чтобы история ожила для Вас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3075" name="Picture 3" descr="F:\музей\Рисунок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9071" y="1474104"/>
            <a:ext cx="1340855" cy="1647048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63"/>
          </p:nvPr>
        </p:nvSpPr>
        <p:spPr>
          <a:xfrm>
            <a:off x="7008876" y="5598451"/>
            <a:ext cx="2720340" cy="1655789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«Нумизматика»</a:t>
            </a:r>
          </a:p>
          <a:p>
            <a:pPr indent="85725" algn="just">
              <a:lnSpc>
                <a:spcPct val="110000"/>
              </a:lnSpc>
              <a:spcBef>
                <a:spcPts val="0"/>
              </a:spcBef>
            </a:pP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В этом разделе можно увидеть монеты, бумажные денежные знаки дореволюционного периода, деньги советского времени, монеты и бумажные денежные знаки России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90-х годов XX века. Есть монеты зарубежных стран.</a:t>
            </a:r>
          </a:p>
          <a:p>
            <a:pPr indent="85725" algn="just">
              <a:lnSpc>
                <a:spcPct val="110000"/>
              </a:lnSpc>
            </a:pPr>
            <a:endParaRPr lang="ru-RU" sz="1100" dirty="0" smtClean="0"/>
          </a:p>
          <a:p>
            <a:pPr indent="85725" algn="just">
              <a:lnSpc>
                <a:spcPct val="110000"/>
              </a:lnSpc>
            </a:pPr>
            <a:endParaRPr lang="ru-RU" sz="11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64"/>
          </p:nvPr>
        </p:nvSpPr>
        <p:spPr>
          <a:xfrm>
            <a:off x="7010400" y="1438656"/>
            <a:ext cx="2731008" cy="2462784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200" b="1" i="1" u="sng" dirty="0" smtClean="0">
                <a:solidFill>
                  <a:schemeClr val="accent6">
                    <a:lumMod val="75000"/>
                  </a:schemeClr>
                </a:solidFill>
              </a:rPr>
              <a:t>«Предметы крестьянского быта»</a:t>
            </a:r>
          </a:p>
          <a:p>
            <a:pPr marL="0" indent="85725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 избе стоит убранная по всем правилам старины кровать и рядом висит детская люлька. Есть и самая важная часть избы – русская печь. Рядом ухваты, 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лопата 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для сажания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хлеба в печь, 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сковородки, 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чугуны. 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 «святом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 углу» можно</a:t>
            </a:r>
          </a:p>
          <a:p>
            <a:pPr marL="0" indent="0" algn="just">
              <a:lnSpc>
                <a:spcPct val="105000"/>
              </a:lnSpc>
              <a:spcBef>
                <a:spcPts val="0"/>
              </a:spcBef>
              <a:buNone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увидеть подлинные иконы, лампадки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200" b="1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ru-RU" sz="1200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65"/>
          </p:nvPr>
        </p:nvSpPr>
        <p:spPr>
          <a:xfrm>
            <a:off x="7138416" y="733262"/>
            <a:ext cx="2554224" cy="644434"/>
          </a:xfrm>
        </p:spPr>
        <p:txBody>
          <a:bodyPr/>
          <a:lstStyle/>
          <a:p>
            <a:r>
              <a:rPr lang="ru-RU" dirty="0" smtClean="0"/>
              <a:t>Главное достояние нашего музея – макет крестьянской избы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61"/>
          </p:nvPr>
        </p:nvSpPr>
        <p:spPr>
          <a:xfrm>
            <a:off x="3730753" y="688848"/>
            <a:ext cx="2596896" cy="432816"/>
          </a:xfrm>
        </p:spPr>
        <p:txBody>
          <a:bodyPr/>
          <a:lstStyle/>
          <a:p>
            <a:pPr algn="ctr">
              <a:lnSpc>
                <a:spcPct val="110000"/>
              </a:lnSpc>
            </a:pP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«Природа родного края»</a:t>
            </a:r>
          </a:p>
          <a:p>
            <a:pPr>
              <a:lnSpc>
                <a:spcPct val="110000"/>
              </a:lnSpc>
            </a:pPr>
            <a:endParaRPr lang="ru-RU" sz="1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62"/>
          </p:nvPr>
        </p:nvSpPr>
        <p:spPr>
          <a:xfrm>
            <a:off x="3621024" y="4681728"/>
            <a:ext cx="2682240" cy="2584704"/>
          </a:xfrm>
        </p:spPr>
        <p:txBody>
          <a:bodyPr/>
          <a:lstStyle/>
          <a:p>
            <a:pPr algn="ctr">
              <a:spcBef>
                <a:spcPts val="300"/>
              </a:spcBef>
            </a:pPr>
            <a:r>
              <a:rPr lang="ru-RU" sz="1200" b="1" i="1" u="sng" dirty="0" smtClean="0">
                <a:solidFill>
                  <a:schemeClr val="accent6">
                    <a:lumMod val="50000"/>
                  </a:schemeClr>
                </a:solidFill>
              </a:rPr>
              <a:t>«История школы»</a:t>
            </a:r>
            <a:endParaRPr lang="ru-RU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indent="85725" algn="just">
              <a:lnSpc>
                <a:spcPct val="110000"/>
              </a:lnSpc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В экспозиции  представлены материалы об истории образования школы, об учителях – ветеранах. Здесь можно увидеть экспонаты предметов школьной жизни: школьную парту, школьную форму, атрибуты деятельности пионерской и комсомольской организаций. В этом разделе имеется </a:t>
            </a:r>
            <a:r>
              <a:rPr lang="ru-RU" i="1" dirty="0" err="1" smtClean="0">
                <a:solidFill>
                  <a:schemeClr val="accent6">
                    <a:lumMod val="50000"/>
                  </a:schemeClr>
                </a:solidFill>
              </a:rPr>
              <a:t>фотоархив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 с фотографиями выпускников, медалистов, директоров, педагогического коллектива.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>
          <a:xfrm>
            <a:off x="219456" y="5522976"/>
            <a:ext cx="2791968" cy="1658112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«История родного края»</a:t>
            </a:r>
          </a:p>
          <a:p>
            <a:pPr marL="85725" indent="96838" algn="just">
              <a:lnSpc>
                <a:spcPct val="110000"/>
              </a:lnSpc>
              <a:spcBef>
                <a:spcPts val="0"/>
              </a:spcBef>
            </a:pP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В экспозиции имеются материалы по истории развития села Шестаково, альбомы о ветеранах труда. Здесь собраны предметы домашнего обихода: посуда из красной глины, корзины и короба, сундуки. Представлена коллекция нарядных полотенец, платков, сарафанов.</a:t>
            </a:r>
          </a:p>
          <a:p>
            <a:pPr algn="ctr"/>
            <a:endParaRPr lang="ru-RU" b="1" dirty="0" smtClean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1"/>
          </p:nvPr>
        </p:nvSpPr>
        <p:spPr>
          <a:xfrm>
            <a:off x="362372" y="1476680"/>
            <a:ext cx="2649052" cy="2107768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tabLst>
                <a:tab pos="182563" algn="l"/>
              </a:tabLst>
            </a:pP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Музей создан в 1996 году. Он воссоздает страницы истории жизни односельчан, школы, выпускников и учителей.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tabLst>
                <a:tab pos="182563" algn="l"/>
              </a:tabLst>
            </a:pP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Экспонаты собраны силами школьников и педагогов.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tabLst>
                <a:tab pos="182563" algn="l"/>
              </a:tabLst>
            </a:pP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Посетители могут взять экспонаты в руки и ощутить себя путешественниками во времени.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tabLst>
                <a:tab pos="182563" algn="l"/>
              </a:tabLst>
            </a:pPr>
            <a:r>
              <a:rPr lang="ru-RU" sz="1000" dirty="0" smtClean="0">
                <a:solidFill>
                  <a:schemeClr val="accent6">
                    <a:lumMod val="50000"/>
                  </a:schemeClr>
                </a:solidFill>
              </a:rPr>
              <a:t>В музее созданы 7 разделов экспозиции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</a:pPr>
            <a:endParaRPr lang="ru-RU" sz="1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58"/>
          </p:nvPr>
        </p:nvSpPr>
        <p:spPr>
          <a:xfrm>
            <a:off x="341376" y="853440"/>
            <a:ext cx="2816351" cy="755905"/>
          </a:xfrm>
        </p:spPr>
        <p:txBody>
          <a:bodyPr/>
          <a:lstStyle/>
          <a:p>
            <a:r>
              <a:rPr lang="ru-RU" sz="1300" dirty="0" smtClean="0"/>
              <a:t>Как жили наши предки в стародавние времена? </a:t>
            </a:r>
          </a:p>
          <a:p>
            <a:r>
              <a:rPr lang="ru-RU" sz="1300" dirty="0" smtClean="0"/>
              <a:t>Обо всем этом Вам поведает наш школьный музей</a:t>
            </a:r>
          </a:p>
          <a:p>
            <a:endParaRPr lang="ru-RU" sz="1300" dirty="0"/>
          </a:p>
        </p:txBody>
      </p:sp>
      <p:pic>
        <p:nvPicPr>
          <p:cNvPr id="16" name="Рисунок 15" descr="IMG_20190130_123515.jpg"/>
          <p:cNvPicPr>
            <a:picLocks noGrp="1" noChangeAspect="1"/>
          </p:cNvPicPr>
          <p:nvPr>
            <p:ph type="pic" sz="quarter" idx="59"/>
          </p:nvPr>
        </p:nvPicPr>
        <p:blipFill>
          <a:blip r:embed="rId2" cstate="print">
            <a:lum contrast="10000"/>
          </a:blip>
          <a:srcRect t="19793" b="9085"/>
          <a:stretch>
            <a:fillRect/>
          </a:stretch>
        </p:blipFill>
        <p:spPr>
          <a:xfrm>
            <a:off x="420624" y="3253522"/>
            <a:ext cx="2407920" cy="2283656"/>
          </a:xfrm>
          <a:effectLst>
            <a:softEdge rad="31750"/>
          </a:effectLst>
        </p:spPr>
      </p:pic>
      <p:pic>
        <p:nvPicPr>
          <p:cNvPr id="17" name="Рисунок 16" descr="vuZg9E3cNfU.jpg"/>
          <p:cNvPicPr>
            <a:picLocks noGrp="1" noChangeAspect="1"/>
          </p:cNvPicPr>
          <p:nvPr>
            <p:ph type="pic" sz="quarter" idx="30"/>
          </p:nvPr>
        </p:nvPicPr>
        <p:blipFill>
          <a:blip r:embed="rId3" cstate="print">
            <a:lum bright="10000" contrast="10000"/>
          </a:blip>
          <a:srcRect l="2858" t="20237" r="4931" b="20237"/>
          <a:stretch>
            <a:fillRect/>
          </a:stretch>
        </p:blipFill>
        <p:spPr>
          <a:xfrm>
            <a:off x="4218432" y="3375441"/>
            <a:ext cx="1548384" cy="1332671"/>
          </a:xfrm>
          <a:effectLst>
            <a:softEdge rad="31750"/>
          </a:effectLst>
        </p:spPr>
      </p:pic>
      <p:pic>
        <p:nvPicPr>
          <p:cNvPr id="2052" name="Picture 4" descr="F:\музей\Рисунок8.jpg"/>
          <p:cNvPicPr>
            <a:picLocks noChangeAspect="1" noChangeArrowheads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>
            <a:off x="3632590" y="963168"/>
            <a:ext cx="1517432" cy="1548384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5084064" y="890016"/>
            <a:ext cx="1328928" cy="1804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5725" algn="just">
              <a:lnSpc>
                <a:spcPct val="110000"/>
              </a:lnSpc>
              <a:spcBef>
                <a:spcPts val="600"/>
              </a:spcBef>
            </a:pPr>
            <a:r>
              <a:rPr lang="ru-RU" sz="1100" i="1" dirty="0" smtClean="0">
                <a:solidFill>
                  <a:schemeClr val="accent6">
                    <a:lumMod val="50000"/>
                  </a:schemeClr>
                </a:solidFill>
              </a:rPr>
              <a:t>Экспозиция представлена в виде стенда о флоре и фауне местности. В музее имеется коллекция спилов древесины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596640" y="2566123"/>
            <a:ext cx="2743200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ru-RU" sz="1100" i="1" dirty="0" smtClean="0">
                <a:solidFill>
                  <a:schemeClr val="accent6">
                    <a:lumMod val="50000"/>
                  </a:schemeClr>
                </a:solidFill>
              </a:rPr>
              <a:t>(деревьев, которые произрастают на территории села Шестаково), коллекция почв и полезных ископаемых.</a:t>
            </a:r>
          </a:p>
        </p:txBody>
      </p:sp>
      <p:pic>
        <p:nvPicPr>
          <p:cNvPr id="2053" name="Picture 5" descr="F:\музей\IMG_20190130_123445.jpg"/>
          <p:cNvPicPr>
            <a:picLocks noGrp="1" noChangeAspect="1" noChangeArrowheads="1"/>
          </p:cNvPicPr>
          <p:nvPr>
            <p:ph type="pic" sz="quarter" idx="60"/>
          </p:nvPr>
        </p:nvPicPr>
        <p:blipFill>
          <a:blip r:embed="rId5" cstate="print">
            <a:lum contrast="10000"/>
          </a:blip>
          <a:srcRect l="3433" r="3433"/>
          <a:stretch>
            <a:fillRect/>
          </a:stretch>
        </p:blipFill>
        <p:spPr bwMode="auto">
          <a:xfrm>
            <a:off x="8022336" y="2597695"/>
            <a:ext cx="1719072" cy="1384341"/>
          </a:xfrm>
          <a:prstGeom prst="rect">
            <a:avLst/>
          </a:prstGeom>
          <a:noFill/>
          <a:effectLst>
            <a:softEdge rad="31750"/>
          </a:effectLst>
        </p:spPr>
      </p:pic>
      <p:pic>
        <p:nvPicPr>
          <p:cNvPr id="2055" name="Picture 7" descr="F:\музей\IMG_20190130_123558.jpg"/>
          <p:cNvPicPr>
            <a:picLocks noChangeAspect="1" noChangeArrowheads="1"/>
          </p:cNvPicPr>
          <p:nvPr/>
        </p:nvPicPr>
        <p:blipFill>
          <a:blip r:embed="rId6" cstate="print">
            <a:lum contrast="10000"/>
          </a:blip>
          <a:srcRect/>
          <a:stretch>
            <a:fillRect/>
          </a:stretch>
        </p:blipFill>
        <p:spPr bwMode="auto">
          <a:xfrm>
            <a:off x="7485887" y="4181856"/>
            <a:ext cx="1858587" cy="1467553"/>
          </a:xfrm>
          <a:prstGeom prst="rect">
            <a:avLst/>
          </a:prstGeom>
          <a:noFill/>
          <a:effectLst>
            <a:softEdge rad="317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Зимний вариант буклета: 11 x 8,5">
  <a:themeElements>
    <a:clrScheme name="Зимний вариант буклета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nterBrochure.potx" id="{7914E3C1-B050-42D3-81C2-28DDEDB2390F}" vid="{CD0C94AB-A5E2-4125-87EB-8B03305B1FE4}"/>
    </a:ext>
  </a:extLst>
</a:theme>
</file>

<file path=ppt/theme/theme2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Форма библиотеки документов</Display>
  <Edit>Форма библиотеки документов</Edit>
  <New>Форма библиотеки документов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Это значение указывает на число сохранений и редакций. Программа отвечает за обновление этого значения после каждой редакции.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7716A6-524D-44CC-B263-8C7BFC3630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305</Words>
  <Application>Microsoft Office PowerPoint</Application>
  <PresentationFormat>Произвольный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Зимний вариант буклета: 11 x 8,5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2012-09-19T20:49:24Z</dcterms:created>
  <dcterms:modified xsi:type="dcterms:W3CDTF">2019-10-15T15:23:37Z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